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9"/>
  </p:notesMasterIdLst>
  <p:sldIdLst>
    <p:sldId id="279" r:id="rId2"/>
    <p:sldId id="281" r:id="rId3"/>
    <p:sldId id="280" r:id="rId4"/>
    <p:sldId id="277" r:id="rId5"/>
    <p:sldId id="282" r:id="rId6"/>
    <p:sldId id="274" r:id="rId7"/>
    <p:sldId id="278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3" d="100"/>
          <a:sy n="93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10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006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431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90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705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8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67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029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0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3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60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5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2013" y="171450"/>
            <a:ext cx="6858000" cy="1657350"/>
          </a:xfrm>
        </p:spPr>
        <p:txBody>
          <a:bodyPr>
            <a:normAutofit/>
          </a:bodyPr>
          <a:lstStyle/>
          <a:p>
            <a:pPr algn="ctr" eaLnBrk="1" hangingPunct="1"/>
            <a:r>
              <a:rPr sz="2700" dirty="0">
                <a:latin typeface="Elephant" panose="02020904090505020303" pitchFamily="18" charset="0"/>
              </a:rPr>
              <a:t>SHKOLLA E MESME TEKNIKE</a:t>
            </a:r>
            <a:r>
              <a:rPr lang="en-US" sz="2700" dirty="0">
                <a:latin typeface="Elephant" panose="02020904090505020303" pitchFamily="18" charset="0"/>
              </a:rPr>
              <a:t> </a:t>
            </a:r>
            <a:r>
              <a:rPr sz="2700" dirty="0">
                <a:latin typeface="Elephant" panose="02020904090505020303" pitchFamily="18" charset="0"/>
              </a:rPr>
              <a:t>‘PRESHEVA’</a:t>
            </a:r>
            <a:br>
              <a:rPr sz="2700" dirty="0">
                <a:latin typeface="Elephant" panose="02020904090505020303" pitchFamily="18" charset="0"/>
              </a:rPr>
            </a:br>
            <a:endParaRPr sz="2700" dirty="0">
              <a:latin typeface="Elephant" panose="02020904090505020303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0066" y="3306484"/>
            <a:ext cx="6566792" cy="69249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Elephant" panose="02020904090505020303" pitchFamily="18" charset="0"/>
              </a:rPr>
              <a:t>Lënda: </a:t>
            </a:r>
            <a:r>
              <a:rPr lang="en-US" sz="2000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Mjekësi</a:t>
            </a:r>
            <a:r>
              <a:rPr lang="en-US" sz="20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Interne</a:t>
            </a:r>
            <a:endParaRPr lang="en-US" sz="2000" b="1" dirty="0">
              <a:solidFill>
                <a:srgbClr val="FF0000"/>
              </a:solidFill>
              <a:latin typeface="Elephant" panose="02020904090505020303" pitchFamily="18" charset="0"/>
            </a:endParaRPr>
          </a:p>
          <a:p>
            <a:pPr eaLnBrk="1" hangingPunct="1"/>
            <a:r>
              <a:rPr lang="en-US" sz="2000" b="1" dirty="0" err="1">
                <a:solidFill>
                  <a:srgbClr val="FF0000"/>
                </a:solidFill>
                <a:latin typeface="Elephant" panose="02020904090505020303" pitchFamily="18" charset="0"/>
              </a:rPr>
              <a:t>Tema</a:t>
            </a:r>
            <a:r>
              <a:rPr lang="en-US" sz="2000" b="1" dirty="0">
                <a:solidFill>
                  <a:srgbClr val="FF0000"/>
                </a:solidFill>
                <a:latin typeface="Elephant" panose="02020904090505020303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Infarkti</a:t>
            </a:r>
            <a:r>
              <a:rPr lang="en-US" sz="20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akut</a:t>
            </a:r>
            <a:r>
              <a:rPr lang="en-US" sz="20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miokardit</a:t>
            </a:r>
            <a:r>
              <a:rPr lang="en-US" sz="20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sulmi</a:t>
            </a:r>
            <a:r>
              <a:rPr lang="en-US" sz="20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në</a:t>
            </a:r>
            <a:r>
              <a:rPr lang="en-US" sz="20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zemër</a:t>
            </a:r>
            <a:r>
              <a:rPr lang="en-US" sz="20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Elephant" panose="02020904090505020303" pitchFamily="18" charset="0"/>
            </a:endParaRPr>
          </a:p>
          <a:p>
            <a:pPr eaLnBrk="1" hangingPunct="1"/>
            <a:r>
              <a:rPr lang="en-US" sz="2000" b="1" dirty="0" err="1">
                <a:solidFill>
                  <a:srgbClr val="FF0000"/>
                </a:solidFill>
                <a:latin typeface="Elephant" panose="02020904090505020303" pitchFamily="18" charset="0"/>
              </a:rPr>
              <a:t>Mësimdhënësi</a:t>
            </a:r>
            <a:r>
              <a:rPr lang="en-US" sz="2000" b="1" dirty="0">
                <a:solidFill>
                  <a:srgbClr val="FF0000"/>
                </a:solidFill>
                <a:latin typeface="Elephant" panose="02020904090505020303" pitchFamily="18" charset="0"/>
              </a:rPr>
              <a:t>: Dr. Nazmi Z. Mehmeti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36037" y="1659067"/>
            <a:ext cx="5881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>
                <a:latin typeface="Elephant" panose="02020904090505020303" pitchFamily="18" charset="0"/>
              </a:rPr>
              <a:t>PROFILI MJEKËSI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>
                <a:latin typeface="Elephant" panose="02020904090505020303" pitchFamily="18" charset="0"/>
              </a:rPr>
              <a:t>PËR VITET E </a:t>
            </a:r>
            <a:r>
              <a:rPr lang="en-US" sz="3000" dirty="0" smtClean="0">
                <a:latin typeface="Elephant" panose="02020904090505020303" pitchFamily="18" charset="0"/>
              </a:rPr>
              <a:t>TRETA</a:t>
            </a:r>
            <a:endParaRPr lang="en-US" sz="30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98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KOMPETENCAT NË FUND TË ORËS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Defino</a:t>
            </a:r>
            <a:r>
              <a:rPr lang="en-US" dirty="0" smtClean="0"/>
              <a:t> IAM</a:t>
            </a:r>
          </a:p>
          <a:p>
            <a:r>
              <a:rPr lang="en-US" dirty="0" err="1" smtClean="0"/>
              <a:t>Faktorët</a:t>
            </a:r>
            <a:r>
              <a:rPr lang="en-US" dirty="0" smtClean="0"/>
              <a:t> e </a:t>
            </a:r>
            <a:r>
              <a:rPr lang="en-US" dirty="0" err="1" smtClean="0"/>
              <a:t>riskut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Pasqyra</a:t>
            </a:r>
            <a:r>
              <a:rPr lang="en-US" dirty="0" smtClean="0"/>
              <a:t> </a:t>
            </a:r>
            <a:r>
              <a:rPr lang="en-US" dirty="0" err="1" smtClean="0"/>
              <a:t>klinike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Dg </a:t>
            </a:r>
          </a:p>
          <a:p>
            <a:r>
              <a:rPr lang="en-US" dirty="0" err="1" smtClean="0"/>
              <a:t>Trajtimin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Detyrë</a:t>
            </a:r>
            <a:r>
              <a:rPr lang="en-US" dirty="0" smtClean="0"/>
              <a:t> </a:t>
            </a:r>
            <a:r>
              <a:rPr lang="en-US" dirty="0" err="1" smtClean="0"/>
              <a:t>shtëpie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18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57" y="771298"/>
            <a:ext cx="7441487" cy="99417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zemrës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57" y="2032598"/>
            <a:ext cx="72771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0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75" y="824616"/>
            <a:ext cx="6819900" cy="3848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501" y="797798"/>
            <a:ext cx="6791325" cy="3876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75" y="815091"/>
            <a:ext cx="6819900" cy="3838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913" y="787767"/>
            <a:ext cx="6867525" cy="389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450" y="811833"/>
            <a:ext cx="6829425" cy="3867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041" y="802055"/>
            <a:ext cx="6867525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8952" y="834140"/>
            <a:ext cx="6877050" cy="3800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5978" y="815091"/>
            <a:ext cx="6858000" cy="3857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6091" y="843412"/>
            <a:ext cx="6848475" cy="3867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924" y="20429"/>
            <a:ext cx="853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Sindroma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koronare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(SAK)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ombrelle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bllokim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papritur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PM.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12" y="668051"/>
            <a:ext cx="24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AP Jo Stabile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127" y="1057931"/>
            <a:ext cx="2191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IAM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 smtClean="0"/>
              <a:t>tipe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err="1" smtClean="0"/>
              <a:t>Transmural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(QMI </a:t>
            </a:r>
            <a:r>
              <a:rPr lang="en-US" dirty="0" err="1" smtClean="0"/>
              <a:t>ose</a:t>
            </a:r>
            <a:r>
              <a:rPr lang="en-US" dirty="0" smtClean="0"/>
              <a:t> STEMI)</a:t>
            </a:r>
          </a:p>
          <a:p>
            <a:endParaRPr lang="en-US" dirty="0"/>
          </a:p>
          <a:p>
            <a:r>
              <a:rPr lang="en-US" dirty="0" smtClean="0"/>
              <a:t>b) </a:t>
            </a:r>
            <a:r>
              <a:rPr lang="en-US" dirty="0" err="1" smtClean="0"/>
              <a:t>Subendocardial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NonQMI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NSTEMI)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44" y="3380571"/>
            <a:ext cx="22098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2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32393"/>
              </p:ext>
            </p:extLst>
          </p:nvPr>
        </p:nvGraphicFramePr>
        <p:xfrm>
          <a:off x="1524000" y="652767"/>
          <a:ext cx="6096000" cy="236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26021">
                <a:tc>
                  <a:txBody>
                    <a:bodyPr/>
                    <a:lstStyle/>
                    <a:p>
                      <a:r>
                        <a:rPr lang="en-US" dirty="0" smtClean="0"/>
                        <a:t>FR – Pa </a:t>
                      </a:r>
                      <a:r>
                        <a:rPr lang="en-US" dirty="0" err="1" smtClean="0"/>
                        <a:t>modifikueshem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 - </a:t>
                      </a:r>
                      <a:r>
                        <a:rPr lang="en-US" dirty="0" err="1" smtClean="0"/>
                        <a:t>modifikueshem</a:t>
                      </a:r>
                      <a:endParaRPr lang="en-US" dirty="0"/>
                    </a:p>
                  </a:txBody>
                  <a:tcPr/>
                </a:tc>
              </a:tr>
              <a:tr h="1706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Mosha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err="1" smtClean="0"/>
                        <a:t>Historia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familjare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err="1" smtClean="0"/>
                        <a:t>Gjinia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Nivel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lart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yndyrnave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Duhani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Inaktiviteti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fizik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Obesiteti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Stresi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HTA</a:t>
                      </a:r>
                    </a:p>
                    <a:p>
                      <a:r>
                        <a:rPr lang="en-US" baseline="0" dirty="0" smtClean="0"/>
                        <a:t>DM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31568" y="190073"/>
            <a:ext cx="2969231" cy="38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FAKTORËT E RISKUT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3070" y="3205537"/>
            <a:ext cx="2794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Pasqyra</a:t>
            </a:r>
            <a:r>
              <a:rPr lang="en-US" dirty="0" smtClean="0"/>
              <a:t> </a:t>
            </a:r>
            <a:r>
              <a:rPr lang="en-US" dirty="0" err="1" smtClean="0"/>
              <a:t>klinike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Shiko</a:t>
            </a:r>
            <a:r>
              <a:rPr lang="en-US" dirty="0" smtClean="0"/>
              <a:t> 3D </a:t>
            </a:r>
            <a:r>
              <a:rPr lang="en-US" dirty="0" err="1" smtClean="0"/>
              <a:t>prezantimin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14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540" y="498396"/>
            <a:ext cx="198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 (&gt;20 min)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77" y="305574"/>
            <a:ext cx="283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DG</a:t>
            </a:r>
            <a:r>
              <a:rPr lang="en-US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305" y="1877209"/>
            <a:ext cx="1658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EKG</a:t>
            </a:r>
          </a:p>
          <a:p>
            <a:r>
              <a:rPr lang="en-US" dirty="0" err="1" smtClean="0"/>
              <a:t>Dhembi</a:t>
            </a:r>
            <a:r>
              <a:rPr lang="en-US" dirty="0" smtClean="0"/>
              <a:t> Q,</a:t>
            </a:r>
          </a:p>
          <a:p>
            <a:r>
              <a:rPr lang="en-US" dirty="0" err="1" smtClean="0"/>
              <a:t>Elevim</a:t>
            </a:r>
            <a:r>
              <a:rPr lang="en-US" dirty="0" smtClean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depression ST,</a:t>
            </a:r>
          </a:p>
          <a:p>
            <a:r>
              <a:rPr lang="en-US" dirty="0" smtClean="0"/>
              <a:t>Inversion 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9733" y="2139274"/>
            <a:ext cx="1861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Biomarkeret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kardiak</a:t>
            </a:r>
            <a:r>
              <a:rPr lang="en-US" dirty="0" smtClean="0"/>
              <a:t> specific</a:t>
            </a:r>
          </a:p>
          <a:p>
            <a:r>
              <a:rPr lang="en-US" dirty="0" err="1" smtClean="0"/>
              <a:t>Troponina</a:t>
            </a:r>
            <a:r>
              <a:rPr lang="en-US" dirty="0" smtClean="0"/>
              <a:t> ,CKMB 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930429" y="867728"/>
            <a:ext cx="1689500" cy="12715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41465" y="1290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Trajtimi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5165" y="672307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NSTEMI</a:t>
            </a:r>
          </a:p>
          <a:p>
            <a:r>
              <a:rPr lang="en-US" dirty="0" smtClean="0"/>
              <a:t>NONQMI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0793" y="672306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STEMI </a:t>
            </a:r>
          </a:p>
          <a:p>
            <a:r>
              <a:rPr lang="en-US" dirty="0" smtClean="0"/>
              <a:t>QMI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27200" y="1503108"/>
            <a:ext cx="4288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I.         MASAT E PËRGJITHSHME  </a:t>
            </a:r>
          </a:p>
          <a:p>
            <a:r>
              <a:rPr lang="en-US" dirty="0" smtClean="0"/>
              <a:t>   MONA </a:t>
            </a:r>
            <a:r>
              <a:rPr lang="en-US" dirty="0"/>
              <a:t>(</a:t>
            </a:r>
            <a:r>
              <a:rPr lang="en-US" dirty="0" err="1"/>
              <a:t>Morfin</a:t>
            </a:r>
            <a:r>
              <a:rPr lang="en-US" dirty="0"/>
              <a:t> + O2 + Nitro + Aspirin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II.         </a:t>
            </a:r>
            <a:r>
              <a:rPr lang="en-US" b="1" dirty="0" smtClean="0">
                <a:solidFill>
                  <a:srgbClr val="FF0000"/>
                </a:solidFill>
              </a:rPr>
              <a:t>MASAT KRYESORE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(</a:t>
            </a:r>
            <a:r>
              <a:rPr lang="en-US" b="1" dirty="0" err="1" smtClean="0">
                <a:solidFill>
                  <a:srgbClr val="FF0000"/>
                </a:solidFill>
              </a:rPr>
              <a:t>rikanalizim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riperfuzion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 anti </a:t>
            </a:r>
            <a:r>
              <a:rPr lang="en-US" b="1" dirty="0" err="1" smtClean="0"/>
              <a:t>Tromb</a:t>
            </a:r>
            <a:r>
              <a:rPr lang="en-US" b="1" dirty="0" smtClean="0"/>
              <a:t> +KOAG        FIBRINOLISIS (90m)                                       </a:t>
            </a:r>
          </a:p>
          <a:p>
            <a:r>
              <a:rPr lang="en-US" b="1" dirty="0" smtClean="0"/>
              <a:t>                               PCI (</a:t>
            </a:r>
            <a:r>
              <a:rPr lang="en-US" b="1" dirty="0" err="1" smtClean="0"/>
              <a:t>stentim</a:t>
            </a:r>
            <a:r>
              <a:rPr lang="en-US" b="1" dirty="0" smtClean="0"/>
              <a:t>)</a:t>
            </a:r>
          </a:p>
          <a:p>
            <a:r>
              <a:rPr lang="en-US" b="1" dirty="0"/>
              <a:t>  </a:t>
            </a:r>
            <a:r>
              <a:rPr lang="en-US" b="1" dirty="0" smtClean="0"/>
              <a:t>                           CABG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(bypass)                              </a:t>
            </a:r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III.  </a:t>
            </a:r>
            <a:r>
              <a:rPr lang="en-US" b="1" dirty="0" err="1" smtClean="0">
                <a:solidFill>
                  <a:srgbClr val="FF0000"/>
                </a:solidFill>
              </a:rPr>
              <a:t>Masat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shtesë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profilaktike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anti HAL + 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     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     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405" y="3962400"/>
            <a:ext cx="4889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Komplikacionet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Aritmit</a:t>
            </a:r>
            <a:r>
              <a:rPr lang="en-US" dirty="0" smtClean="0"/>
              <a:t>, IZ, Pericarditis, </a:t>
            </a:r>
          </a:p>
          <a:p>
            <a:r>
              <a:rPr lang="en-US" dirty="0" smtClean="0"/>
              <a:t>Rupture e </a:t>
            </a:r>
            <a:r>
              <a:rPr lang="en-US" dirty="0" err="1" smtClean="0"/>
              <a:t>ventrikulit</a:t>
            </a:r>
            <a:r>
              <a:rPr lang="en-US" dirty="0" smtClean="0"/>
              <a:t>, </a:t>
            </a:r>
            <a:r>
              <a:rPr lang="en-US" dirty="0" err="1" smtClean="0"/>
              <a:t>aneurizëm</a:t>
            </a:r>
            <a:r>
              <a:rPr lang="en-US" dirty="0" smtClean="0"/>
              <a:t> </a:t>
            </a:r>
            <a:r>
              <a:rPr lang="en-US" dirty="0" err="1" smtClean="0"/>
              <a:t>ventrikuale</a:t>
            </a:r>
            <a:r>
              <a:rPr lang="en-US" dirty="0" smtClean="0"/>
              <a:t>, 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41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623" y="1397883"/>
            <a:ext cx="27939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Detyrë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shtëpie</a:t>
            </a:r>
            <a:endParaRPr lang="en-US" sz="2800" b="1" dirty="0" smtClean="0"/>
          </a:p>
          <a:p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 err="1" smtClean="0"/>
              <a:t>Çka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është</a:t>
            </a:r>
            <a:r>
              <a:rPr lang="en-US" sz="2800" b="1" dirty="0" smtClean="0"/>
              <a:t> SAK?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PK?</a:t>
            </a:r>
          </a:p>
          <a:p>
            <a:pPr marL="342900" indent="-342900">
              <a:buAutoNum type="arabicPeriod"/>
            </a:pPr>
            <a:r>
              <a:rPr lang="en-US" sz="2800" b="1" dirty="0" err="1" smtClean="0"/>
              <a:t>Trajtimi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2944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245</Words>
  <Application>Microsoft Office PowerPoint</Application>
  <PresentationFormat>On-screen Show (16:9)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Elephant</vt:lpstr>
      <vt:lpstr>Times New Roman</vt:lpstr>
      <vt:lpstr>Office Theme</vt:lpstr>
      <vt:lpstr>SHKOLLA E MESME TEKNIKE ‘PRESHEVA’ </vt:lpstr>
      <vt:lpstr>KOMPETENCAT NË FUND TË ORËS</vt:lpstr>
      <vt:lpstr>Anatomia e zemrës në formë 3D dhe EKG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nazmi mehmeti</cp:lastModifiedBy>
  <cp:revision>109</cp:revision>
  <dcterms:created xsi:type="dcterms:W3CDTF">2020-03-27T21:11:39Z</dcterms:created>
  <dcterms:modified xsi:type="dcterms:W3CDTF">2020-05-20T21:41:43Z</dcterms:modified>
</cp:coreProperties>
</file>